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0" r:id="rId2"/>
    <p:sldId id="262" r:id="rId3"/>
    <p:sldId id="279" r:id="rId4"/>
    <p:sldId id="280" r:id="rId5"/>
    <p:sldId id="282" r:id="rId6"/>
    <p:sldId id="285" r:id="rId7"/>
    <p:sldId id="294" r:id="rId8"/>
    <p:sldId id="295" r:id="rId9"/>
    <p:sldId id="296" r:id="rId10"/>
    <p:sldId id="297" r:id="rId11"/>
    <p:sldId id="299" r:id="rId12"/>
    <p:sldId id="300" r:id="rId13"/>
    <p:sldId id="301" r:id="rId14"/>
    <p:sldId id="288" r:id="rId15"/>
    <p:sldId id="289" r:id="rId16"/>
    <p:sldId id="290" r:id="rId17"/>
    <p:sldId id="291" r:id="rId18"/>
    <p:sldId id="292" r:id="rId19"/>
    <p:sldId id="293" r:id="rId20"/>
    <p:sldId id="27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3399"/>
    <a:srgbClr val="000099"/>
    <a:srgbClr val="660033"/>
    <a:srgbClr val="660066"/>
    <a:srgbClr val="FFFF99"/>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1590" y="-1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587500-7DE5-4853-A2A6-94FAF4A391D6}" type="datetimeFigureOut">
              <a:rPr lang="en-US" smtClean="0"/>
              <a:pPr/>
              <a:t>10/9/2015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CA9150-325E-4B40-85A6-B80447EA391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CA9150-325E-4B40-85A6-B80447EA3917}"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10/9/2015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10/9/2015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10/9/2015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10/9/2015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10/9/2015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10/9/2015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10/9/2015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10/9/2015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10/9/2015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2.xml"/><Relationship Id="rId4" Type="http://schemas.openxmlformats.org/officeDocument/2006/relationships/image" Target="../media/image19.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5304472"/>
            <a:ext cx="8763000" cy="1477328"/>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It is a grave sin to attempt consciously to spoil the good name of others by defaming, we accuse a person falsely and bear witness to it.</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DEFAMING PERSONS</a:t>
            </a:r>
          </a:p>
        </p:txBody>
      </p:sp>
      <p:pic>
        <p:nvPicPr>
          <p:cNvPr id="9218" name="Picture 2" descr="I:\CLASS 7\LESSON 9\IMAGE\12.jpg"/>
          <p:cNvPicPr>
            <a:picLocks noChangeAspect="1" noChangeArrowheads="1"/>
          </p:cNvPicPr>
          <p:nvPr/>
        </p:nvPicPr>
        <p:blipFill>
          <a:blip r:embed="rId2" cstate="print"/>
          <a:srcRect/>
          <a:stretch>
            <a:fillRect/>
          </a:stretch>
        </p:blipFill>
        <p:spPr bwMode="auto">
          <a:xfrm>
            <a:off x="914400" y="1143000"/>
            <a:ext cx="7315199" cy="4114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81143"/>
            <a:ext cx="8763000" cy="240065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Copying is a sin against truth. Here, the student gives a false impression to the teacher that he had studied when he actually did not and thus gains undeserving marks. Both copying and helping to copy in the exam are equally sinful. An honest student will never copy in the exam.</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COPYING IN THE EXAMINATION</a:t>
            </a:r>
          </a:p>
        </p:txBody>
      </p:sp>
      <p:pic>
        <p:nvPicPr>
          <p:cNvPr id="10242" name="Picture 2" descr="I:\CLASS 7\LESSON 9\IMAGE\13.jpg"/>
          <p:cNvPicPr>
            <a:picLocks noChangeAspect="1" noChangeArrowheads="1"/>
          </p:cNvPicPr>
          <p:nvPr/>
        </p:nvPicPr>
        <p:blipFill>
          <a:blip r:embed="rId2" cstate="print"/>
          <a:srcRect/>
          <a:stretch>
            <a:fillRect/>
          </a:stretch>
        </p:blipFill>
        <p:spPr bwMode="auto">
          <a:xfrm>
            <a:off x="1701799" y="1143000"/>
            <a:ext cx="5689601" cy="3200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919478"/>
            <a:ext cx="8763000" cy="286232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FF0000"/>
                </a:solidFill>
                <a:latin typeface="Arial Narrow" pitchFamily="34" charset="0"/>
                <a:ea typeface="Tahoma" pitchFamily="34" charset="0"/>
                <a:cs typeface="Times New Roman" pitchFamily="18" charset="0"/>
              </a:rPr>
              <a:t>Flattery is the use of words in attributing certain virtues or talents, which a person, in fact, does not have and the act of encouraging and confirming the evil deeds of others. </a:t>
            </a:r>
            <a:r>
              <a:rPr lang="en-US" sz="3000" dirty="0">
                <a:latin typeface="Arial Narrow" pitchFamily="34" charset="0"/>
                <a:ea typeface="Tahoma" pitchFamily="34" charset="0"/>
                <a:cs typeface="Times New Roman" pitchFamily="18" charset="0"/>
              </a:rPr>
              <a:t>It becomes evil because it does not correct the mistakes of others, instead it encourages them to remain in their sinful state.</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FLATTERY</a:t>
            </a:r>
          </a:p>
        </p:txBody>
      </p:sp>
      <p:pic>
        <p:nvPicPr>
          <p:cNvPr id="11266" name="Picture 2" descr="I:\CLASS 7\LESSON 9\IMAGE\14.jpg"/>
          <p:cNvPicPr>
            <a:picLocks noChangeAspect="1" noChangeArrowheads="1"/>
          </p:cNvPicPr>
          <p:nvPr/>
        </p:nvPicPr>
        <p:blipFill>
          <a:blip r:embed="rId2" cstate="print"/>
          <a:srcRect/>
          <a:stretch>
            <a:fillRect/>
          </a:stretch>
        </p:blipFill>
        <p:spPr bwMode="auto">
          <a:xfrm>
            <a:off x="2133599" y="1143000"/>
            <a:ext cx="4876801" cy="2743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535501"/>
            <a:ext cx="87630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The moral problem in telling lies is the violation of one’s rights. Man has the right to get correct knowledge. When we tell lies, this right to know the truth is violated. When we tell lies and when we do not tell the truth at the right time this right is violated. When the right to know the truth is violated, social life become difficult. Hence, we must be truthful for a happy social life and to be justified before Good. Society respects people who are honest in thoughts word and deed. Let us bear witness to truth throughout our lives.</a:t>
            </a:r>
          </a:p>
        </p:txBody>
      </p:sp>
      <p:pic>
        <p:nvPicPr>
          <p:cNvPr id="12290" name="Picture 2" descr="I:\CLASS 7\LESSON 9\IMAGE\150542200.jpg"/>
          <p:cNvPicPr>
            <a:picLocks noChangeAspect="1" noChangeArrowheads="1"/>
          </p:cNvPicPr>
          <p:nvPr/>
        </p:nvPicPr>
        <p:blipFill>
          <a:blip r:embed="rId2" cstate="print"/>
          <a:srcRect/>
          <a:stretch>
            <a:fillRect/>
          </a:stretch>
        </p:blipFill>
        <p:spPr bwMode="auto">
          <a:xfrm>
            <a:off x="4000500" y="0"/>
            <a:ext cx="5143500" cy="3429000"/>
          </a:xfrm>
          <a:prstGeom prst="rect">
            <a:avLst/>
          </a:prstGeom>
          <a:noFill/>
        </p:spPr>
      </p:pic>
      <p:pic>
        <p:nvPicPr>
          <p:cNvPr id="12291" name="Picture 3" descr="I:\CLASS 7\LESSON 9\IMAGE\story-telling.png"/>
          <p:cNvPicPr>
            <a:picLocks noChangeAspect="1" noChangeArrowheads="1"/>
          </p:cNvPicPr>
          <p:nvPr/>
        </p:nvPicPr>
        <p:blipFill>
          <a:blip r:embed="rId3" cstate="print"/>
          <a:srcRect/>
          <a:stretch>
            <a:fillRect/>
          </a:stretch>
        </p:blipFill>
        <p:spPr bwMode="auto">
          <a:xfrm>
            <a:off x="304800" y="228600"/>
            <a:ext cx="3352800" cy="3191369"/>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Jesus, the truth, bless us to bear witness to truth through our life</a:t>
            </a:r>
            <a:endParaRPr lang="en-US" sz="3000" dirty="0">
              <a:solidFill>
                <a:schemeClr val="tx1"/>
              </a:solidFill>
              <a:latin typeface="Arial Narrow"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Jn.8:31-33</a:t>
            </a:r>
            <a:endParaRPr lang="en-US" sz="3000" dirty="0">
              <a:solidFill>
                <a:schemeClr val="tx1"/>
              </a:solidFill>
              <a:latin typeface="Arial Narrow"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 Be sure, then, you are never spiteful or deceitful or hypocritical or envious and critical of each other.” </a:t>
            </a:r>
          </a:p>
          <a:p>
            <a:pPr algn="ctr">
              <a:buNone/>
            </a:pPr>
            <a:r>
              <a:rPr lang="en-US" sz="3000" dirty="0">
                <a:solidFill>
                  <a:schemeClr val="tx1"/>
                </a:solidFill>
                <a:latin typeface="Arial Narrow" pitchFamily="34" charset="0"/>
                <a:cs typeface="Times New Roman" pitchFamily="18" charset="0"/>
              </a:rPr>
              <a:t>(1 Pet.2:1)</a:t>
            </a:r>
            <a:endParaRPr lang="en-US" sz="3000" dirty="0">
              <a:solidFill>
                <a:schemeClr val="tx1"/>
              </a:solidFill>
              <a:latin typeface="Arial Narrow" pitchFamily="34" charset="0"/>
              <a:cs typeface="Times New Roman" pitchFamily="18" charset="0"/>
            </a:endParaRP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1336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29718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Discuss how you can make your friend who has the habit of telling lies aware of it?</a:t>
            </a:r>
            <a:endParaRPr lang="en-US" sz="3000" dirty="0">
              <a:solidFill>
                <a:schemeClr val="tx1"/>
              </a:solidFill>
              <a:latin typeface="Arial Narrow" pitchFamily="34" charset="0"/>
              <a:ea typeface="Cambria Math" pitchFamily="18" charset="0"/>
            </a:endParaRP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keep honesty as one of the values of life.</a:t>
            </a:r>
            <a:endParaRPr lang="en-US" sz="3000" dirty="0">
              <a:solidFill>
                <a:schemeClr val="tx1"/>
              </a:solidFill>
              <a:latin typeface="Arial Narrow"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a:t>
            </a:r>
            <a:r>
              <a:rPr lang="en-US" sz="3000" dirty="0">
                <a:solidFill>
                  <a:schemeClr val="tx1"/>
                </a:solidFill>
                <a:latin typeface="Arial Narrow" pitchFamily="34" charset="0"/>
                <a:cs typeface="Times New Roman" pitchFamily="18" charset="0"/>
              </a:rPr>
              <a:t>We are bound to be honest, why?</a:t>
            </a:r>
            <a:endParaRPr lang="en-US" sz="3000" dirty="0">
              <a:solidFill>
                <a:schemeClr val="tx1"/>
              </a:solidFill>
              <a:latin typeface="Arial Narrow" pitchFamily="34" charset="0"/>
              <a:cs typeface="Times New Roman" pitchFamily="18" charset="0"/>
            </a:endParaRPr>
          </a:p>
          <a:p>
            <a:pPr marL="457200" indent="-457200" algn="just">
              <a:buNone/>
            </a:pPr>
            <a:r>
              <a:rPr lang="en-US" sz="3000" dirty="0">
                <a:solidFill>
                  <a:schemeClr val="tx1"/>
                </a:solidFill>
                <a:latin typeface="Arial Narrow" pitchFamily="34" charset="0"/>
                <a:cs typeface="Times New Roman" pitchFamily="18" charset="0"/>
              </a:rPr>
              <a:t>2.	  </a:t>
            </a:r>
            <a:r>
              <a:rPr lang="en-US" sz="3000" dirty="0">
                <a:solidFill>
                  <a:schemeClr val="tx1"/>
                </a:solidFill>
                <a:latin typeface="Arial Narrow" pitchFamily="34" charset="0"/>
                <a:cs typeface="Times New Roman" pitchFamily="18" charset="0"/>
              </a:rPr>
              <a:t>Telling lies is a sin, why?</a:t>
            </a:r>
            <a:endParaRPr lang="en-US" sz="3000" dirty="0">
              <a:solidFill>
                <a:schemeClr val="tx1"/>
              </a:solidFill>
              <a:latin typeface="Arial Narrow" pitchFamily="34" charset="0"/>
              <a:cs typeface="Times New Roman" pitchFamily="18" charset="0"/>
            </a:endParaRPr>
          </a:p>
          <a:p>
            <a:pPr marL="457200" indent="-457200" algn="just">
              <a:buNone/>
            </a:pPr>
            <a:r>
              <a:rPr lang="en-US" sz="3000" dirty="0">
                <a:solidFill>
                  <a:schemeClr val="tx1"/>
                </a:solidFill>
                <a:latin typeface="Arial Narrow" pitchFamily="34" charset="0"/>
                <a:cs typeface="Times New Roman" pitchFamily="18" charset="0"/>
              </a:rPr>
              <a:t>3.	  </a:t>
            </a:r>
            <a:r>
              <a:rPr lang="en-US" sz="3000" dirty="0">
                <a:solidFill>
                  <a:schemeClr val="tx1"/>
                </a:solidFill>
                <a:latin typeface="Arial Narrow" pitchFamily="34" charset="0"/>
                <a:cs typeface="Times New Roman" pitchFamily="18" charset="0"/>
              </a:rPr>
              <a:t>What is the seriousness of copying in the exam?</a:t>
            </a:r>
            <a:endParaRPr lang="en-US" sz="3000" dirty="0">
              <a:solidFill>
                <a:schemeClr val="tx1"/>
              </a:solidFill>
              <a:latin typeface="Arial Narrow" pitchFamily="34" charset="0"/>
              <a:cs typeface="Times New Roman" pitchFamily="18" charset="0"/>
            </a:endParaRPr>
          </a:p>
          <a:p>
            <a:pPr marL="457200" indent="-457200" algn="just">
              <a:buNone/>
            </a:pPr>
            <a:r>
              <a:rPr lang="en-US" sz="3000" dirty="0">
                <a:solidFill>
                  <a:schemeClr val="tx1"/>
                </a:solidFill>
                <a:latin typeface="Arial Narrow" pitchFamily="34" charset="0"/>
                <a:cs typeface="Times New Roman" pitchFamily="18" charset="0"/>
              </a:rPr>
              <a:t>4.	  </a:t>
            </a:r>
            <a:r>
              <a:rPr lang="en-US" sz="3000" dirty="0">
                <a:solidFill>
                  <a:schemeClr val="tx1"/>
                </a:solidFill>
                <a:latin typeface="Arial Narrow" pitchFamily="34" charset="0"/>
                <a:cs typeface="Times New Roman" pitchFamily="18" charset="0"/>
              </a:rPr>
              <a:t>What are the evils against truth?</a:t>
            </a:r>
            <a:endParaRPr lang="en-US" sz="3000" dirty="0">
              <a:solidFill>
                <a:schemeClr val="tx1"/>
              </a:solidFill>
              <a:latin typeface="Arial Narrow" pitchFamily="34" charset="0"/>
              <a:cs typeface="Times New Roman" pitchFamily="18" charset="0"/>
            </a:endParaRPr>
          </a:p>
          <a:p>
            <a:pPr marL="625475" indent="-625475" algn="just">
              <a:buNone/>
            </a:pPr>
            <a:r>
              <a:rPr lang="en-US" sz="3000" dirty="0">
                <a:solidFill>
                  <a:schemeClr val="tx1"/>
                </a:solidFill>
                <a:latin typeface="Arial Narrow" pitchFamily="34" charset="0"/>
                <a:cs typeface="Times New Roman" pitchFamily="18" charset="0"/>
              </a:rPr>
              <a:t>5.	</a:t>
            </a:r>
            <a:r>
              <a:rPr lang="en-US" sz="3000" dirty="0">
                <a:solidFill>
                  <a:schemeClr val="tx1"/>
                </a:solidFill>
                <a:latin typeface="Arial Narrow" pitchFamily="34" charset="0"/>
                <a:cs typeface="Times New Roman" pitchFamily="18" charset="0"/>
              </a:rPr>
              <a:t>How does telling lies become a violation of rights?</a:t>
            </a:r>
            <a:endParaRPr lang="en-US" sz="3000" dirty="0">
              <a:solidFill>
                <a:schemeClr val="tx1"/>
              </a:solidFill>
              <a:latin typeface="Arial Narrow" pitchFamily="34" charset="0"/>
              <a:cs typeface="Times New Roman" pitchFamily="18" charset="0"/>
            </a:endParaRP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369332"/>
          </a:xfrm>
          <a:prstGeom prst="rect">
            <a:avLst/>
          </a:prstGeom>
          <a:noFill/>
        </p:spPr>
        <p:txBody>
          <a:bodyPr wrap="square" rtlCol="0">
            <a:spAutoFit/>
          </a:bodyPr>
          <a:lstStyle/>
          <a:p>
            <a:endParaRPr lang="en-US" dirty="0"/>
          </a:p>
        </p:txBody>
      </p:sp>
      <p:sp>
        <p:nvSpPr>
          <p:cNvPr id="7" name="TextBox 6"/>
          <p:cNvSpPr txBox="1"/>
          <p:nvPr/>
        </p:nvSpPr>
        <p:spPr>
          <a:xfrm>
            <a:off x="0" y="533400"/>
            <a:ext cx="9144000" cy="1092607"/>
          </a:xfrm>
          <a:prstGeom prst="rect">
            <a:avLst/>
          </a:prstGeom>
          <a:noFill/>
        </p:spPr>
        <p:txBody>
          <a:bodyPr wrap="square" rtlCol="0">
            <a:spAutoFit/>
          </a:bodyPr>
          <a:lstStyle/>
          <a:p>
            <a:pPr algn="ctr"/>
            <a:r>
              <a:rPr lang="en-US" sz="3000" b="1" dirty="0">
                <a:latin typeface="Cooper Std Black" pitchFamily="18" charset="0"/>
                <a:ea typeface="Tahoma" pitchFamily="34" charset="0"/>
                <a:cs typeface="Times New Roman" pitchFamily="18" charset="0"/>
              </a:rPr>
              <a:t>Lesson 9</a:t>
            </a:r>
          </a:p>
          <a:p>
            <a:pPr algn="ctr"/>
            <a:r>
              <a:rPr lang="en-US" sz="3500" b="1" dirty="0">
                <a:solidFill>
                  <a:srgbClr val="FF0000"/>
                </a:solidFill>
                <a:latin typeface="Cooper Std Black" pitchFamily="18" charset="0"/>
                <a:ea typeface="Tahoma" pitchFamily="34" charset="0"/>
                <a:cs typeface="Times New Roman" pitchFamily="18" charset="0"/>
              </a:rPr>
              <a:t>SPEAK THE TRUTH</a:t>
            </a:r>
            <a:endParaRPr lang="en-US" sz="3500" dirty="0"/>
          </a:p>
        </p:txBody>
      </p:sp>
      <p:pic>
        <p:nvPicPr>
          <p:cNvPr id="1026" name="Picture 2" descr="I:\CLASS 7\LESSON 9\IMAGE\1.jpg"/>
          <p:cNvPicPr>
            <a:picLocks noChangeAspect="1" noChangeArrowheads="1"/>
          </p:cNvPicPr>
          <p:nvPr/>
        </p:nvPicPr>
        <p:blipFill>
          <a:blip r:embed="rId3" cstate="print"/>
          <a:srcRect/>
          <a:stretch>
            <a:fillRect/>
          </a:stretch>
        </p:blipFill>
        <p:spPr bwMode="auto">
          <a:xfrm>
            <a:off x="685800" y="1981200"/>
            <a:ext cx="7721602" cy="48768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000143"/>
            <a:ext cx="8839200" cy="2400657"/>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In the letter to the Ephesians St. Thomas says: So, from now on there must be no more lies. You must speak the truth to one another, since we are all parts of one another (Eph 4:25). Since God is true, we, God’s children, are also called to live in truth. (Rom. 3:4). </a:t>
            </a:r>
            <a:r>
              <a:rPr lang="en-US" sz="2500" dirty="0">
                <a:solidFill>
                  <a:srgbClr val="00B0F0"/>
                </a:solidFill>
                <a:latin typeface="Arial Narrow" pitchFamily="34" charset="0"/>
                <a:ea typeface="Tahoma" pitchFamily="34" charset="0"/>
                <a:cs typeface="Times New Roman" pitchFamily="18" charset="0"/>
              </a:rPr>
              <a:t>The Eight commandment-” you shall not bear false witness” reminds us to keep away from all kinds of lies, and to speak and act always truthfully.</a:t>
            </a:r>
          </a:p>
        </p:txBody>
      </p:sp>
      <p:pic>
        <p:nvPicPr>
          <p:cNvPr id="2050" name="Picture 2" descr="I:\CLASS 7\LESSON 9\IMAGE\2.jpg"/>
          <p:cNvPicPr>
            <a:picLocks noChangeAspect="1" noChangeArrowheads="1"/>
          </p:cNvPicPr>
          <p:nvPr/>
        </p:nvPicPr>
        <p:blipFill>
          <a:blip r:embed="rId2" cstate="print"/>
          <a:srcRect/>
          <a:stretch>
            <a:fillRect/>
          </a:stretch>
        </p:blipFill>
        <p:spPr bwMode="auto">
          <a:xfrm>
            <a:off x="1151470" y="0"/>
            <a:ext cx="6773330" cy="38100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535501"/>
            <a:ext cx="86106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Each one of us is obliged to be truthful in our thoughts, words and deeds. The basis of human life is mutual trust. </a:t>
            </a:r>
            <a:r>
              <a:rPr lang="en-US" sz="2500" dirty="0">
                <a:solidFill>
                  <a:srgbClr val="00B0F0"/>
                </a:solidFill>
                <a:latin typeface="Arial Narrow" pitchFamily="34" charset="0"/>
                <a:ea typeface="Tahoma" pitchFamily="34" charset="0"/>
                <a:cs typeface="Times New Roman" pitchFamily="18" charset="0"/>
              </a:rPr>
              <a:t>“ Let your words be yes, ‘yes’ or ‘no’, ‘no’. Everything else comes from the evil one.” </a:t>
            </a:r>
            <a:r>
              <a:rPr lang="en-US" sz="2500" dirty="0">
                <a:latin typeface="Arial Narrow" pitchFamily="34" charset="0"/>
                <a:ea typeface="Tahoma" pitchFamily="34" charset="0"/>
                <a:cs typeface="Times New Roman" pitchFamily="18" charset="0"/>
              </a:rPr>
              <a:t>(Mt.5:37). We must show such faithfulness to God and man. If we can’t believe anyone, what a difficult situation will it be?</a:t>
            </a:r>
          </a:p>
          <a:p>
            <a:pPr algn="just"/>
            <a:r>
              <a:rPr lang="en-US" sz="2500" dirty="0">
                <a:latin typeface="Arial Narrow" pitchFamily="34" charset="0"/>
                <a:ea typeface="Tahoma" pitchFamily="34" charset="0"/>
                <a:cs typeface="Times New Roman" pitchFamily="18" charset="0"/>
              </a:rPr>
              <a:t>	Each man is created with the divine ability to be honest. God is the fullness of truth. Jesus said: “I am the Truth” (Jn. 14:6). Those who receive Jesus and live in Jesus are bound to be honest in their lives.</a:t>
            </a:r>
          </a:p>
        </p:txBody>
      </p:sp>
      <p:sp>
        <p:nvSpPr>
          <p:cNvPr id="7" name="TextBox 6"/>
          <p:cNvSpPr txBox="1"/>
          <p:nvPr/>
        </p:nvSpPr>
        <p:spPr>
          <a:xfrm>
            <a:off x="0" y="218182"/>
            <a:ext cx="9144000" cy="600164"/>
          </a:xfrm>
          <a:prstGeom prst="rect">
            <a:avLst/>
          </a:prstGeom>
          <a:noFill/>
        </p:spPr>
        <p:txBody>
          <a:bodyPr wrap="square" rtlCol="0">
            <a:spAutoFit/>
          </a:bodyPr>
          <a:lstStyle/>
          <a:p>
            <a:pPr algn="ctr"/>
            <a:r>
              <a:rPr lang="en-US" sz="3300" b="1" dirty="0">
                <a:solidFill>
                  <a:srgbClr val="FF0000"/>
                </a:solidFill>
                <a:latin typeface="Cooper Std Black" pitchFamily="18" charset="0"/>
                <a:cs typeface="Times New Roman" pitchFamily="18" charset="0"/>
              </a:rPr>
              <a:t>RELEVANCE OF TRUTH</a:t>
            </a:r>
          </a:p>
        </p:txBody>
      </p:sp>
      <p:pic>
        <p:nvPicPr>
          <p:cNvPr id="3074" name="Picture 2" descr="I:\CLASS 7\LESSON 9\IMAGE\3.jpg"/>
          <p:cNvPicPr>
            <a:picLocks noChangeAspect="1" noChangeArrowheads="1"/>
          </p:cNvPicPr>
          <p:nvPr/>
        </p:nvPicPr>
        <p:blipFill>
          <a:blip r:embed="rId2" cstate="print"/>
          <a:srcRect/>
          <a:stretch>
            <a:fillRect/>
          </a:stretch>
        </p:blipFill>
        <p:spPr bwMode="auto">
          <a:xfrm>
            <a:off x="2370668" y="914399"/>
            <a:ext cx="4411132" cy="2481263"/>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3276600"/>
            <a:ext cx="88392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Jesus said to Pilate that be came into this world to bear witness to the truth. It is the duty of Christians to bear witness to truth. All statements against truth are lies. Others have the right to know the truth. To deny it is equal to telling lies. If we consciously speak against our knowledge and conviction for will vary according to the seriousness of the matter and the circumstances. Still we should avoid even small lies. Telling lies destroys the authenticity of the person. When we state something against truth, especially in courts, it becomes false witness. It is a mortal sin.</a:t>
            </a:r>
          </a:p>
        </p:txBody>
      </p:sp>
      <p:sp>
        <p:nvSpPr>
          <p:cNvPr id="8" name="TextBox 7"/>
          <p:cNvSpPr txBox="1"/>
          <p:nvPr/>
        </p:nvSpPr>
        <p:spPr>
          <a:xfrm>
            <a:off x="0" y="228600"/>
            <a:ext cx="9144000" cy="584775"/>
          </a:xfrm>
          <a:prstGeom prst="rect">
            <a:avLst/>
          </a:prstGeom>
          <a:noFill/>
        </p:spPr>
        <p:txBody>
          <a:bodyPr wrap="square" rtlCol="0">
            <a:spAutoFit/>
          </a:bodyPr>
          <a:lstStyle/>
          <a:p>
            <a:pPr algn="ctr"/>
            <a:r>
              <a:rPr lang="en-US" sz="3200" b="1" dirty="0">
                <a:solidFill>
                  <a:srgbClr val="00B0F0"/>
                </a:solidFill>
                <a:latin typeface="Cooper Std Black" pitchFamily="18" charset="0"/>
                <a:cs typeface="Times New Roman" pitchFamily="18" charset="0"/>
              </a:rPr>
              <a:t>BEAR WITNESS TO TRUTH</a:t>
            </a:r>
          </a:p>
        </p:txBody>
      </p:sp>
      <p:pic>
        <p:nvPicPr>
          <p:cNvPr id="4098" name="Picture 2" descr="I:\CLASS 7\LESSON 9\IMAGE\6a5c839403.png"/>
          <p:cNvPicPr>
            <a:picLocks noChangeAspect="1" noChangeArrowheads="1"/>
          </p:cNvPicPr>
          <p:nvPr/>
        </p:nvPicPr>
        <p:blipFill>
          <a:blip r:embed="rId2" cstate="print"/>
          <a:srcRect/>
          <a:stretch>
            <a:fillRect/>
          </a:stretch>
        </p:blipFill>
        <p:spPr bwMode="auto">
          <a:xfrm>
            <a:off x="0" y="1066800"/>
            <a:ext cx="9181076" cy="1676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81143"/>
            <a:ext cx="8763000" cy="240065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FF0000"/>
                </a:solidFill>
                <a:latin typeface="Arial Narrow" pitchFamily="34" charset="0"/>
                <a:ea typeface="Tahoma" pitchFamily="34" charset="0"/>
                <a:cs typeface="Times New Roman" pitchFamily="18" charset="0"/>
              </a:rPr>
              <a:t>Denigration is spreading things about a person which has a secret nature or which is against truth. </a:t>
            </a:r>
            <a:r>
              <a:rPr lang="en-US" sz="3000" dirty="0">
                <a:latin typeface="Arial Narrow" pitchFamily="34" charset="0"/>
                <a:ea typeface="Tahoma" pitchFamily="34" charset="0"/>
                <a:cs typeface="Times New Roman" pitchFamily="18" charset="0"/>
              </a:rPr>
              <a:t>Very light acts of such a nature have created great loss. Those who do that, and those who encourage and enjoy that sin against the eighth commandment.</a:t>
            </a:r>
          </a:p>
        </p:txBody>
      </p:sp>
      <p:sp>
        <p:nvSpPr>
          <p:cNvPr id="8" name="TextBox 7"/>
          <p:cNvSpPr txBox="1"/>
          <p:nvPr/>
        </p:nvSpPr>
        <p:spPr>
          <a:xfrm>
            <a:off x="0" y="430649"/>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SINS AGAINST TRUTH</a:t>
            </a:r>
          </a:p>
          <a:p>
            <a:pPr algn="ctr"/>
            <a:r>
              <a:rPr lang="en-US" sz="3500" b="1" dirty="0">
                <a:solidFill>
                  <a:srgbClr val="00B0F0"/>
                </a:solidFill>
                <a:latin typeface="Cooper Std Black" pitchFamily="18" charset="0"/>
                <a:cs typeface="Times New Roman" pitchFamily="18" charset="0"/>
              </a:rPr>
              <a:t>DENIGRATION</a:t>
            </a:r>
          </a:p>
        </p:txBody>
      </p:sp>
      <p:pic>
        <p:nvPicPr>
          <p:cNvPr id="5122" name="Picture 2" descr="I:\CLASS 7\LESSON 9\IMAGE\8.jpg"/>
          <p:cNvPicPr>
            <a:picLocks noChangeAspect="1" noChangeArrowheads="1"/>
          </p:cNvPicPr>
          <p:nvPr/>
        </p:nvPicPr>
        <p:blipFill>
          <a:blip r:embed="rId2" cstate="print"/>
          <a:srcRect/>
          <a:stretch>
            <a:fillRect/>
          </a:stretch>
        </p:blipFill>
        <p:spPr bwMode="auto">
          <a:xfrm>
            <a:off x="2133600" y="1600200"/>
            <a:ext cx="4876800" cy="2743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81143"/>
            <a:ext cx="8763000" cy="240065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FF0000"/>
                </a:solidFill>
                <a:latin typeface="Arial Narrow" pitchFamily="34" charset="0"/>
                <a:ea typeface="Tahoma" pitchFamily="34" charset="0"/>
                <a:cs typeface="Times New Roman" pitchFamily="18" charset="0"/>
              </a:rPr>
              <a:t>The purpose of calumny is to cause quarrel or enmity between two persons. </a:t>
            </a:r>
            <a:r>
              <a:rPr lang="en-US" sz="3000" dirty="0">
                <a:latin typeface="Arial Narrow" pitchFamily="34" charset="0"/>
                <a:ea typeface="Tahoma" pitchFamily="34" charset="0"/>
                <a:cs typeface="Times New Roman" pitchFamily="18" charset="0"/>
              </a:rPr>
              <a:t>Such people spread news which may or may not be said to other people and thus causes to be a means of quarrel. There are people who do it for enjoyment and for one’s own interest. It is a serious sin.</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CALUMNY</a:t>
            </a:r>
          </a:p>
        </p:txBody>
      </p:sp>
      <p:pic>
        <p:nvPicPr>
          <p:cNvPr id="6146" name="Picture 2" descr="I:\CLASS 7\LESSON 9\IMAGE\9.jpg"/>
          <p:cNvPicPr>
            <a:picLocks noChangeAspect="1" noChangeArrowheads="1"/>
          </p:cNvPicPr>
          <p:nvPr/>
        </p:nvPicPr>
        <p:blipFill>
          <a:blip r:embed="rId2" cstate="print"/>
          <a:srcRect/>
          <a:stretch>
            <a:fillRect/>
          </a:stretch>
        </p:blipFill>
        <p:spPr bwMode="auto">
          <a:xfrm>
            <a:off x="1676400" y="1219200"/>
            <a:ext cx="5689600" cy="3200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381143"/>
            <a:ext cx="8763000" cy="240065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FF0000"/>
                </a:solidFill>
                <a:latin typeface="Arial Narrow" pitchFamily="34" charset="0"/>
                <a:ea typeface="Tahoma" pitchFamily="34" charset="0"/>
                <a:cs typeface="Times New Roman" pitchFamily="18" charset="0"/>
              </a:rPr>
              <a:t>Telling lies is speaking against one’s own knowledge and conviction. </a:t>
            </a:r>
            <a:r>
              <a:rPr lang="en-US" sz="3000" dirty="0">
                <a:latin typeface="Arial Narrow" pitchFamily="34" charset="0"/>
                <a:ea typeface="Tahoma" pitchFamily="34" charset="0"/>
                <a:cs typeface="Times New Roman" pitchFamily="18" charset="0"/>
              </a:rPr>
              <a:t>Others listen to our words with the conviction that our words are true. When we say lie, the listener gets cheated. </a:t>
            </a:r>
            <a:r>
              <a:rPr lang="en-US" sz="3000" dirty="0">
                <a:solidFill>
                  <a:srgbClr val="FF0000"/>
                </a:solidFill>
                <a:latin typeface="Arial Narrow" pitchFamily="34" charset="0"/>
                <a:ea typeface="Tahoma" pitchFamily="34" charset="0"/>
                <a:cs typeface="Times New Roman" pitchFamily="18" charset="0"/>
              </a:rPr>
              <a:t>To hide the truth in conversation </a:t>
            </a:r>
            <a:r>
              <a:rPr lang="en-US" sz="3000" dirty="0" err="1">
                <a:solidFill>
                  <a:srgbClr val="FF0000"/>
                </a:solidFill>
                <a:latin typeface="Arial Narrow" pitchFamily="34" charset="0"/>
                <a:ea typeface="Tahoma" pitchFamily="34" charset="0"/>
                <a:cs typeface="Times New Roman" pitchFamily="18" charset="0"/>
              </a:rPr>
              <a:t>ie</a:t>
            </a:r>
            <a:r>
              <a:rPr lang="en-US" sz="3000" dirty="0">
                <a:solidFill>
                  <a:srgbClr val="FF0000"/>
                </a:solidFill>
                <a:latin typeface="Arial Narrow" pitchFamily="34" charset="0"/>
                <a:ea typeface="Tahoma" pitchFamily="34" charset="0"/>
                <a:cs typeface="Times New Roman" pitchFamily="18" charset="0"/>
              </a:rPr>
              <a:t>, to make false statements is violation of the eighth commandment.</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LIE</a:t>
            </a:r>
          </a:p>
        </p:txBody>
      </p:sp>
      <p:pic>
        <p:nvPicPr>
          <p:cNvPr id="7170" name="Picture 2" descr="I:\CLASS 7\LESSON 9\IMAGE\10.jpg"/>
          <p:cNvPicPr>
            <a:picLocks noChangeAspect="1" noChangeArrowheads="1"/>
          </p:cNvPicPr>
          <p:nvPr/>
        </p:nvPicPr>
        <p:blipFill>
          <a:blip r:embed="rId2" cstate="print"/>
          <a:srcRect/>
          <a:stretch>
            <a:fillRect/>
          </a:stretch>
        </p:blipFill>
        <p:spPr bwMode="auto">
          <a:xfrm>
            <a:off x="1676400" y="1143000"/>
            <a:ext cx="5689598" cy="32004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920222"/>
            <a:ext cx="8763000" cy="2785378"/>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a:t>
            </a:r>
            <a:r>
              <a:rPr lang="en-US" sz="2500" dirty="0">
                <a:solidFill>
                  <a:srgbClr val="FF0000"/>
                </a:solidFill>
                <a:latin typeface="Arial Narrow" pitchFamily="34" charset="0"/>
                <a:ea typeface="Tahoma" pitchFamily="34" charset="0"/>
                <a:cs typeface="Times New Roman" pitchFamily="18" charset="0"/>
              </a:rPr>
              <a:t>Nobody has the right to enter the privacy of others without their permission. We are bound to respect the secrets of others. It is wrongs to peep, to overhear purposely, to read another’s letters without their permission etc. </a:t>
            </a:r>
            <a:r>
              <a:rPr lang="en-US" sz="2500" dirty="0">
                <a:latin typeface="Arial Narrow" pitchFamily="34" charset="0"/>
                <a:ea typeface="Tahoma" pitchFamily="34" charset="0"/>
                <a:cs typeface="Times New Roman" pitchFamily="18" charset="0"/>
              </a:rPr>
              <a:t>If we happen to know any secret about others, we have the obligation to keep it secret. If there is a possibility of more danger if we not reveal it, then we can reveal. </a:t>
            </a:r>
            <a:r>
              <a:rPr lang="en-US" sz="2500" dirty="0">
                <a:solidFill>
                  <a:srgbClr val="FF0000"/>
                </a:solidFill>
                <a:latin typeface="Arial Narrow" pitchFamily="34" charset="0"/>
                <a:ea typeface="Tahoma" pitchFamily="34" charset="0"/>
                <a:cs typeface="Times New Roman" pitchFamily="18" charset="0"/>
              </a:rPr>
              <a:t>But the priest should never reveal confessional secrets.</a:t>
            </a:r>
          </a:p>
        </p:txBody>
      </p:sp>
      <p:sp>
        <p:nvSpPr>
          <p:cNvPr id="8" name="TextBox 7"/>
          <p:cNvSpPr txBox="1"/>
          <p:nvPr/>
        </p:nvSpPr>
        <p:spPr>
          <a:xfrm>
            <a:off x="0" y="430649"/>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REVEALING SECRETS</a:t>
            </a:r>
          </a:p>
        </p:txBody>
      </p:sp>
      <p:pic>
        <p:nvPicPr>
          <p:cNvPr id="8194" name="Picture 2" descr="I:\CLASS 7\LESSON 9\IMAGE\11.jpg"/>
          <p:cNvPicPr>
            <a:picLocks noChangeAspect="1" noChangeArrowheads="1"/>
          </p:cNvPicPr>
          <p:nvPr/>
        </p:nvPicPr>
        <p:blipFill>
          <a:blip r:embed="rId2" cstate="print"/>
          <a:srcRect/>
          <a:stretch>
            <a:fillRect/>
          </a:stretch>
        </p:blipFill>
        <p:spPr bwMode="auto">
          <a:xfrm>
            <a:off x="2133601" y="1143000"/>
            <a:ext cx="4876799" cy="2743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2157</TotalTime>
  <Words>147</Words>
  <Application>Microsoft Office PowerPoint</Application>
  <PresentationFormat>On-screen Show (4:3)</PresentationFormat>
  <Paragraphs>47</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Let us pray</vt:lpstr>
      <vt:lpstr>Let us read and narrate</vt:lpstr>
      <vt:lpstr>WORD OF GOD FOR GUIDANCE </vt:lpstr>
      <vt:lpstr>LET US DO:</vt:lpstr>
      <vt:lpstr>MY resolution</vt:lpstr>
      <vt:lpstr>Find out the Answer</vt:lpstr>
      <vt:lpstr>Slide 20</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222</cp:revision>
  <dcterms:created xsi:type="dcterms:W3CDTF">2015-04-07T14:28:04Z</dcterms:created>
  <dcterms:modified xsi:type="dcterms:W3CDTF">2015-10-09T04:13:58Z</dcterms:modified>
</cp:coreProperties>
</file>